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51"/>
    <p:sldId id="257" r:id="rId52"/>
    <p:sldId id="258" r:id="rId53"/>
    <p:sldId id="259" r:id="rId54"/>
    <p:sldId id="260" r:id="rId55"/>
  </p:sldIdLst>
  <p:sldSz cx="7556500" cy="10693400"/>
  <p:notesSz cx="6858000" cy="9144000"/>
  <p:embeddedFontLst>
    <p:embeddedFont>
      <p:font typeface="Montserrat Classic" charset="1" panose="00000500000000000000"/>
      <p:regular r:id="rId6"/>
    </p:embeddedFont>
    <p:embeddedFont>
      <p:font typeface="Montserrat Classic Bold" charset="1" panose="00000800000000000000"/>
      <p:regular r:id="rId7"/>
    </p:embeddedFont>
    <p:embeddedFont>
      <p:font typeface="Arimo" charset="1" panose="020B0604020202020204"/>
      <p:regular r:id="rId8"/>
    </p:embeddedFont>
    <p:embeddedFont>
      <p:font typeface="Arimo Bold" charset="1" panose="020B0704020202020204"/>
      <p:regular r:id="rId9"/>
    </p:embeddedFont>
    <p:embeddedFont>
      <p:font typeface="Arimo Italics" charset="1" panose="020B0604020202090204"/>
      <p:regular r:id="rId10"/>
    </p:embeddedFont>
    <p:embeddedFont>
      <p:font typeface="Arimo Bold Italics" charset="1" panose="020B0704020202090204"/>
      <p:regular r:id="rId11"/>
    </p:embeddedFont>
    <p:embeddedFont>
      <p:font typeface="League Spartan" charset="1" panose="00000800000000000000"/>
      <p:regular r:id="rId12"/>
    </p:embeddedFont>
    <p:embeddedFont>
      <p:font typeface="Canva Sans" charset="1" panose="020B0503030501040103"/>
      <p:regular r:id="rId13"/>
    </p:embeddedFont>
    <p:embeddedFont>
      <p:font typeface="Canva Sans Bold" charset="1" panose="020B0803030501040103"/>
      <p:regular r:id="rId14"/>
    </p:embeddedFont>
    <p:embeddedFont>
      <p:font typeface="Canva Sans Italics" charset="1" panose="020B0503030501040103"/>
      <p:regular r:id="rId15"/>
    </p:embeddedFont>
    <p:embeddedFont>
      <p:font typeface="Canva Sans Bold Italics" charset="1" panose="020B0803030501040103"/>
      <p:regular r:id="rId16"/>
    </p:embeddedFont>
    <p:embeddedFont>
      <p:font typeface="Raleway" charset="1" panose="020B0503030101060003"/>
      <p:regular r:id="rId17"/>
    </p:embeddedFont>
    <p:embeddedFont>
      <p:font typeface="Raleway Bold" charset="1" panose="020B0803030101060003"/>
      <p:regular r:id="rId18"/>
    </p:embeddedFont>
    <p:embeddedFont>
      <p:font typeface="Raleway Thin" charset="1" panose="020B0203030101060003"/>
      <p:regular r:id="rId19"/>
    </p:embeddedFont>
    <p:embeddedFont>
      <p:font typeface="Raleway Heavy" charset="1" panose="020B0003030101060003"/>
      <p:regular r:id="rId20"/>
    </p:embeddedFont>
    <p:embeddedFont>
      <p:font typeface="Garet" charset="1" panose="00000000000000000000"/>
      <p:regular r:id="rId21"/>
    </p:embeddedFont>
    <p:embeddedFont>
      <p:font typeface="Garet Bold" charset="1" panose="00000000000000000000"/>
      <p:regular r:id="rId22"/>
    </p:embeddedFont>
    <p:embeddedFont>
      <p:font typeface="Garet Italics" charset="1" panose="00000000000000000000"/>
      <p:regular r:id="rId23"/>
    </p:embeddedFont>
    <p:embeddedFont>
      <p:font typeface="Garet Bold Italics" charset="1" panose="00000000000000000000"/>
      <p:regular r:id="rId24"/>
    </p:embeddedFont>
    <p:embeddedFont>
      <p:font typeface="Garet Light" charset="1" panose="00000000000000000000"/>
      <p:regular r:id="rId25"/>
    </p:embeddedFont>
    <p:embeddedFont>
      <p:font typeface="Garet Ultra-Bold" charset="1" panose="00000000000000000000"/>
      <p:regular r:id="rId26"/>
    </p:embeddedFont>
    <p:embeddedFont>
      <p:font typeface="Garet Ultra-Bold Italics" charset="1" panose="00000000000000000000"/>
      <p:regular r:id="rId27"/>
    </p:embeddedFont>
    <p:embeddedFont>
      <p:font typeface="Garet Heavy" charset="1" panose="00000000000000000000"/>
      <p:regular r:id="rId28"/>
    </p:embeddedFont>
    <p:embeddedFont>
      <p:font typeface="Garet Heavy Italics" charset="1" panose="00000000000000000000"/>
      <p:regular r:id="rId29"/>
    </p:embeddedFont>
    <p:embeddedFont>
      <p:font typeface="Blinker" charset="1" panose="02000000000000000000"/>
      <p:regular r:id="rId30"/>
    </p:embeddedFont>
    <p:embeddedFont>
      <p:font typeface="Blinker Bold" charset="1" panose="02000000000000000000"/>
      <p:regular r:id="rId31"/>
    </p:embeddedFont>
    <p:embeddedFont>
      <p:font typeface="Blinker Thin" charset="1" panose="02000000000000000000"/>
      <p:regular r:id="rId32"/>
    </p:embeddedFont>
    <p:embeddedFont>
      <p:font typeface="Montserrat" charset="1" panose="00000500000000000000"/>
      <p:regular r:id="rId33"/>
    </p:embeddedFont>
    <p:embeddedFont>
      <p:font typeface="Montserrat Bold" charset="1" panose="00000800000000000000"/>
      <p:regular r:id="rId34"/>
    </p:embeddedFont>
    <p:embeddedFont>
      <p:font typeface="Montserrat Italics" charset="1" panose="00000500000000000000"/>
      <p:regular r:id="rId35"/>
    </p:embeddedFont>
    <p:embeddedFont>
      <p:font typeface="Montserrat Bold Italics" charset="1" panose="00000800000000000000"/>
      <p:regular r:id="rId36"/>
    </p:embeddedFont>
    <p:embeddedFont>
      <p:font typeface="Montserrat Thin" charset="1" panose="00000300000000000000"/>
      <p:regular r:id="rId37"/>
    </p:embeddedFont>
    <p:embeddedFont>
      <p:font typeface="Montserrat Thin Italics" charset="1" panose="00000300000000000000"/>
      <p:regular r:id="rId38"/>
    </p:embeddedFont>
    <p:embeddedFont>
      <p:font typeface="Montserrat Extra-Light" charset="1" panose="00000300000000000000"/>
      <p:regular r:id="rId39"/>
    </p:embeddedFont>
    <p:embeddedFont>
      <p:font typeface="Montserrat Extra-Light Italics" charset="1" panose="00000300000000000000"/>
      <p:regular r:id="rId40"/>
    </p:embeddedFont>
    <p:embeddedFont>
      <p:font typeface="Montserrat Light" charset="1" panose="00000400000000000000"/>
      <p:regular r:id="rId41"/>
    </p:embeddedFont>
    <p:embeddedFont>
      <p:font typeface="Montserrat Light Italics" charset="1" panose="00000400000000000000"/>
      <p:regular r:id="rId42"/>
    </p:embeddedFont>
    <p:embeddedFont>
      <p:font typeface="Montserrat Medium" charset="1" panose="00000600000000000000"/>
      <p:regular r:id="rId43"/>
    </p:embeddedFont>
    <p:embeddedFont>
      <p:font typeface="Montserrat Medium Italics" charset="1" panose="00000600000000000000"/>
      <p:regular r:id="rId44"/>
    </p:embeddedFont>
    <p:embeddedFont>
      <p:font typeface="Montserrat Semi-Bold" charset="1" panose="00000700000000000000"/>
      <p:regular r:id="rId45"/>
    </p:embeddedFont>
    <p:embeddedFont>
      <p:font typeface="Montserrat Semi-Bold Italics" charset="1" panose="00000700000000000000"/>
      <p:regular r:id="rId46"/>
    </p:embeddedFont>
    <p:embeddedFont>
      <p:font typeface="Montserrat Ultra-Bold" charset="1" panose="00000900000000000000"/>
      <p:regular r:id="rId47"/>
    </p:embeddedFont>
    <p:embeddedFont>
      <p:font typeface="Montserrat Ultra-Bold Italics" charset="1" panose="00000900000000000000"/>
      <p:regular r:id="rId48"/>
    </p:embeddedFont>
    <p:embeddedFont>
      <p:font typeface="Montserrat Heavy" charset="1" panose="00000A00000000000000"/>
      <p:regular r:id="rId49"/>
    </p:embeddedFont>
    <p:embeddedFont>
      <p:font typeface="Montserrat Heavy Italics" charset="1" panose="00000A00000000000000"/>
      <p:regular r:id="rId5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12" Target="fonts/font12.fntdata" Type="http://schemas.openxmlformats.org/officeDocument/2006/relationships/font"/><Relationship Id="rId13" Target="fonts/font13.fntdata" Type="http://schemas.openxmlformats.org/officeDocument/2006/relationships/font"/><Relationship Id="rId14" Target="fonts/font14.fntdata" Type="http://schemas.openxmlformats.org/officeDocument/2006/relationships/font"/><Relationship Id="rId15" Target="fonts/font15.fntdata" Type="http://schemas.openxmlformats.org/officeDocument/2006/relationships/font"/><Relationship Id="rId16" Target="fonts/font16.fntdata" Type="http://schemas.openxmlformats.org/officeDocument/2006/relationships/font"/><Relationship Id="rId17" Target="fonts/font17.fntdata" Type="http://schemas.openxmlformats.org/officeDocument/2006/relationships/font"/><Relationship Id="rId18" Target="fonts/font18.fntdata" Type="http://schemas.openxmlformats.org/officeDocument/2006/relationships/font"/><Relationship Id="rId19" Target="fonts/font19.fntdata" Type="http://schemas.openxmlformats.org/officeDocument/2006/relationships/font"/><Relationship Id="rId2" Target="presProps.xml" Type="http://schemas.openxmlformats.org/officeDocument/2006/relationships/presProps"/><Relationship Id="rId20" Target="fonts/font20.fntdata" Type="http://schemas.openxmlformats.org/officeDocument/2006/relationships/font"/><Relationship Id="rId21" Target="fonts/font21.fntdata" Type="http://schemas.openxmlformats.org/officeDocument/2006/relationships/font"/><Relationship Id="rId22" Target="fonts/font22.fntdata" Type="http://schemas.openxmlformats.org/officeDocument/2006/relationships/font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32" Target="fonts/font32.fntdata" Type="http://schemas.openxmlformats.org/officeDocument/2006/relationships/font"/><Relationship Id="rId33" Target="fonts/font33.fntdata" Type="http://schemas.openxmlformats.org/officeDocument/2006/relationships/font"/><Relationship Id="rId34" Target="fonts/font34.fntdata" Type="http://schemas.openxmlformats.org/officeDocument/2006/relationships/font"/><Relationship Id="rId35" Target="fonts/font35.fntdata" Type="http://schemas.openxmlformats.org/officeDocument/2006/relationships/font"/><Relationship Id="rId36" Target="fonts/font36.fntdata" Type="http://schemas.openxmlformats.org/officeDocument/2006/relationships/font"/><Relationship Id="rId37" Target="fonts/font37.fntdata" Type="http://schemas.openxmlformats.org/officeDocument/2006/relationships/font"/><Relationship Id="rId38" Target="fonts/font38.fntdata" Type="http://schemas.openxmlformats.org/officeDocument/2006/relationships/font"/><Relationship Id="rId39" Target="fonts/font39.fntdata" Type="http://schemas.openxmlformats.org/officeDocument/2006/relationships/font"/><Relationship Id="rId4" Target="theme/theme1.xml" Type="http://schemas.openxmlformats.org/officeDocument/2006/relationships/theme"/><Relationship Id="rId40" Target="fonts/font40.fntdata" Type="http://schemas.openxmlformats.org/officeDocument/2006/relationships/font"/><Relationship Id="rId41" Target="fonts/font41.fntdata" Type="http://schemas.openxmlformats.org/officeDocument/2006/relationships/font"/><Relationship Id="rId42" Target="fonts/font42.fntdata" Type="http://schemas.openxmlformats.org/officeDocument/2006/relationships/font"/><Relationship Id="rId43" Target="fonts/font43.fntdata" Type="http://schemas.openxmlformats.org/officeDocument/2006/relationships/font"/><Relationship Id="rId44" Target="fonts/font44.fntdata" Type="http://schemas.openxmlformats.org/officeDocument/2006/relationships/font"/><Relationship Id="rId45" Target="fonts/font45.fntdata" Type="http://schemas.openxmlformats.org/officeDocument/2006/relationships/font"/><Relationship Id="rId46" Target="fonts/font46.fntdata" Type="http://schemas.openxmlformats.org/officeDocument/2006/relationships/font"/><Relationship Id="rId47" Target="fonts/font47.fntdata" Type="http://schemas.openxmlformats.org/officeDocument/2006/relationships/font"/><Relationship Id="rId48" Target="fonts/font48.fntdata" Type="http://schemas.openxmlformats.org/officeDocument/2006/relationships/font"/><Relationship Id="rId49" Target="fonts/font49.fntdata" Type="http://schemas.openxmlformats.org/officeDocument/2006/relationships/font"/><Relationship Id="rId5" Target="tableStyles.xml" Type="http://schemas.openxmlformats.org/officeDocument/2006/relationships/tableStyles"/><Relationship Id="rId50" Target="fonts/font50.fntdata" Type="http://schemas.openxmlformats.org/officeDocument/2006/relationships/font"/><Relationship Id="rId51" Target="slides/slide1.xml" Type="http://schemas.openxmlformats.org/officeDocument/2006/relationships/slide"/><Relationship Id="rId52" Target="slides/slide2.xml" Type="http://schemas.openxmlformats.org/officeDocument/2006/relationships/slide"/><Relationship Id="rId53" Target="slides/slide3.xml" Type="http://schemas.openxmlformats.org/officeDocument/2006/relationships/slide"/><Relationship Id="rId54" Target="slides/slide4.xml" Type="http://schemas.openxmlformats.org/officeDocument/2006/relationships/slide"/><Relationship Id="rId55" Target="slides/slide5.xml" Type="http://schemas.openxmlformats.org/officeDocument/2006/relationships/slide"/><Relationship Id="rId6" Target="fonts/font6.fntdata" Type="http://schemas.openxmlformats.org/officeDocument/2006/relationships/font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Relationship Id="rId3" Target="../media/image6.png" Type="http://schemas.openxmlformats.org/officeDocument/2006/relationships/image"/><Relationship Id="rId4" Target="../media/image7.png" Type="http://schemas.openxmlformats.org/officeDocument/2006/relationships/image"/><Relationship Id="rId5" Target="../media/image8.svg" Type="http://schemas.openxmlformats.org/officeDocument/2006/relationships/image"/><Relationship Id="rId6" Target="../media/image9.png" Type="http://schemas.openxmlformats.org/officeDocument/2006/relationships/image"/><Relationship Id="rId7" Target="../media/image10.sv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1.jpeg" Type="http://schemas.openxmlformats.org/officeDocument/2006/relationships/image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2.jpeg" Type="http://schemas.openxmlformats.org/officeDocument/2006/relationships/image"/><Relationship Id="rId3" Target="../media/image13.jpeg" Type="http://schemas.openxmlformats.org/officeDocument/2006/relationships/image"/><Relationship Id="rId4" Target="../media/image14.jpe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5.jpeg" Type="http://schemas.openxmlformats.org/officeDocument/2006/relationships/image"/><Relationship Id="rId3" Target="../media/image16.png" Type="http://schemas.openxmlformats.org/officeDocument/2006/relationships/image"/><Relationship Id="rId4" Target="../media/image17.sv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6262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64825" y="930213"/>
            <a:ext cx="7030350" cy="9180000"/>
          </a:xfrm>
          <a:custGeom>
            <a:avLst/>
            <a:gdLst/>
            <a:ahLst/>
            <a:cxnLst/>
            <a:rect r="r" b="b" t="t" l="l"/>
            <a:pathLst>
              <a:path h="9180000" w="7030350">
                <a:moveTo>
                  <a:pt x="0" y="0"/>
                </a:moveTo>
                <a:lnTo>
                  <a:pt x="7030350" y="0"/>
                </a:lnTo>
                <a:lnTo>
                  <a:pt x="7030350" y="9180000"/>
                </a:lnTo>
                <a:lnTo>
                  <a:pt x="0" y="9180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5400000">
            <a:off x="-383617" y="7486543"/>
            <a:ext cx="5166057" cy="1233396"/>
          </a:xfrm>
          <a:custGeom>
            <a:avLst/>
            <a:gdLst/>
            <a:ahLst/>
            <a:cxnLst/>
            <a:rect r="r" b="b" t="t" l="l"/>
            <a:pathLst>
              <a:path h="1233396" w="5166057">
                <a:moveTo>
                  <a:pt x="0" y="0"/>
                </a:moveTo>
                <a:lnTo>
                  <a:pt x="5166057" y="0"/>
                </a:lnTo>
                <a:lnTo>
                  <a:pt x="5166057" y="1233397"/>
                </a:lnTo>
                <a:lnTo>
                  <a:pt x="0" y="123339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444986" y="930213"/>
            <a:ext cx="1371124" cy="1371124"/>
          </a:xfrm>
          <a:custGeom>
            <a:avLst/>
            <a:gdLst/>
            <a:ahLst/>
            <a:cxnLst/>
            <a:rect r="r" b="b" t="t" l="l"/>
            <a:pathLst>
              <a:path h="1371124" w="1371124">
                <a:moveTo>
                  <a:pt x="0" y="0"/>
                </a:moveTo>
                <a:lnTo>
                  <a:pt x="1371123" y="0"/>
                </a:lnTo>
                <a:lnTo>
                  <a:pt x="1371123" y="1371124"/>
                </a:lnTo>
                <a:lnTo>
                  <a:pt x="0" y="137112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5400000">
            <a:off x="4544415" y="5520213"/>
            <a:ext cx="1828433" cy="1828433"/>
          </a:xfrm>
          <a:custGeom>
            <a:avLst/>
            <a:gdLst/>
            <a:ahLst/>
            <a:cxnLst/>
            <a:rect r="r" b="b" t="t" l="l"/>
            <a:pathLst>
              <a:path h="1828433" w="1828433">
                <a:moveTo>
                  <a:pt x="0" y="0"/>
                </a:moveTo>
                <a:lnTo>
                  <a:pt x="1828433" y="0"/>
                </a:lnTo>
                <a:lnTo>
                  <a:pt x="1828433" y="1828432"/>
                </a:lnTo>
                <a:lnTo>
                  <a:pt x="0" y="1828432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422548" y="2858135"/>
            <a:ext cx="4381452" cy="106733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just">
              <a:lnSpc>
                <a:spcPts val="4171"/>
              </a:lnSpc>
            </a:pPr>
            <a:r>
              <a:rPr lang="en-US" sz="3791">
                <a:solidFill>
                  <a:srgbClr val="262626"/>
                </a:solidFill>
                <a:latin typeface="Raleway Heavy"/>
              </a:rPr>
              <a:t>5-YEAR BUSINESS</a:t>
            </a:r>
          </a:p>
          <a:p>
            <a:pPr algn="just">
              <a:lnSpc>
                <a:spcPts val="4171"/>
              </a:lnSpc>
            </a:pPr>
            <a:r>
              <a:rPr lang="en-US" sz="3791">
                <a:solidFill>
                  <a:srgbClr val="262626"/>
                </a:solidFill>
                <a:latin typeface="Raleway Heavy"/>
              </a:rPr>
              <a:t>PLAN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3639124" y="4495127"/>
            <a:ext cx="2733724" cy="29928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31"/>
              </a:lnSpc>
            </a:pPr>
            <a:r>
              <a:rPr lang="en-US" sz="1736">
                <a:solidFill>
                  <a:srgbClr val="0C0D0C"/>
                </a:solidFill>
                <a:latin typeface="Blinker"/>
              </a:rPr>
              <a:t>www.calypsotree.com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3639124" y="1381071"/>
            <a:ext cx="2733724" cy="29922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431"/>
              </a:lnSpc>
            </a:pPr>
            <a:r>
              <a:rPr lang="en-US" sz="1736">
                <a:solidFill>
                  <a:srgbClr val="0C0D0C"/>
                </a:solidFill>
                <a:latin typeface="Blinker"/>
              </a:rPr>
              <a:t>Larana, Inc.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4928599" y="8457469"/>
            <a:ext cx="1444249" cy="25007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862"/>
              </a:lnSpc>
            </a:pPr>
            <a:r>
              <a:rPr lang="en-US" sz="1692">
                <a:solidFill>
                  <a:srgbClr val="0C0D0C"/>
                </a:solidFill>
                <a:latin typeface="Raleway Heavy"/>
              </a:rPr>
              <a:t>Prepared by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4425615" y="8681505"/>
            <a:ext cx="1947233" cy="3234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648"/>
              </a:lnSpc>
            </a:pPr>
            <a:r>
              <a:rPr lang="en-US" sz="1891">
                <a:solidFill>
                  <a:srgbClr val="0C0D0C"/>
                </a:solidFill>
                <a:latin typeface="Blinker"/>
              </a:rPr>
              <a:t>Matt Edison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4164150" y="8976882"/>
            <a:ext cx="2208698" cy="24049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964"/>
              </a:lnSpc>
            </a:pPr>
            <a:r>
              <a:rPr lang="en-US" sz="1402">
                <a:solidFill>
                  <a:srgbClr val="0C0D0C"/>
                </a:solidFill>
                <a:latin typeface="Blinker"/>
              </a:rPr>
              <a:t>hello@reallygreatsite.com</a:t>
            </a:r>
          </a:p>
        </p:txBody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0" y="0"/>
            <a:ext cx="7553325" cy="10696575"/>
          </a:xfrm>
          <a:custGeom>
            <a:avLst/>
            <a:gdLst/>
            <a:ahLst/>
            <a:cxnLst/>
            <a:rect r="r" b="b" t="t" l="l"/>
            <a:pathLst>
              <a:path h="10696575" w="7553325">
                <a:moveTo>
                  <a:pt x="0" y="0"/>
                </a:moveTo>
                <a:lnTo>
                  <a:pt x="7553325" y="0"/>
                </a:lnTo>
                <a:lnTo>
                  <a:pt x="7553325" y="10696575"/>
                </a:lnTo>
                <a:lnTo>
                  <a:pt x="0" y="1069657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46342" t="-1068" r="-46430" b="-1025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8846742">
            <a:off x="4304058" y="7764770"/>
            <a:ext cx="4999884" cy="4939304"/>
          </a:xfrm>
          <a:custGeom>
            <a:avLst/>
            <a:gdLst/>
            <a:ahLst/>
            <a:cxnLst/>
            <a:rect r="r" b="b" t="t" l="l"/>
            <a:pathLst>
              <a:path h="4939304" w="4999884">
                <a:moveTo>
                  <a:pt x="0" y="0"/>
                </a:moveTo>
                <a:lnTo>
                  <a:pt x="4999884" y="0"/>
                </a:lnTo>
                <a:lnTo>
                  <a:pt x="4999884" y="4939303"/>
                </a:lnTo>
                <a:lnTo>
                  <a:pt x="0" y="493930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55000"/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0" y="7217494"/>
            <a:ext cx="4825703" cy="3474506"/>
          </a:xfrm>
          <a:custGeom>
            <a:avLst/>
            <a:gdLst/>
            <a:ahLst/>
            <a:cxnLst/>
            <a:rect r="r" b="b" t="t" l="l"/>
            <a:pathLst>
              <a:path h="3474506" w="4825703">
                <a:moveTo>
                  <a:pt x="0" y="0"/>
                </a:moveTo>
                <a:lnTo>
                  <a:pt x="4825703" y="0"/>
                </a:lnTo>
                <a:lnTo>
                  <a:pt x="4825703" y="3474506"/>
                </a:lnTo>
                <a:lnTo>
                  <a:pt x="0" y="347450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3117664">
            <a:off x="-1738216" y="-2335056"/>
            <a:ext cx="7957259" cy="7860846"/>
          </a:xfrm>
          <a:custGeom>
            <a:avLst/>
            <a:gdLst/>
            <a:ahLst/>
            <a:cxnLst/>
            <a:rect r="r" b="b" t="t" l="l"/>
            <a:pathLst>
              <a:path h="7860846" w="7957259">
                <a:moveTo>
                  <a:pt x="0" y="0"/>
                </a:moveTo>
                <a:lnTo>
                  <a:pt x="7957259" y="0"/>
                </a:lnTo>
                <a:lnTo>
                  <a:pt x="7957259" y="7860847"/>
                </a:lnTo>
                <a:lnTo>
                  <a:pt x="0" y="786084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40000"/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true" rot="0">
            <a:off x="4673007" y="0"/>
            <a:ext cx="2886993" cy="3476560"/>
          </a:xfrm>
          <a:custGeom>
            <a:avLst/>
            <a:gdLst/>
            <a:ahLst/>
            <a:cxnLst/>
            <a:rect r="r" b="b" t="t" l="l"/>
            <a:pathLst>
              <a:path h="3476560" w="2886993">
                <a:moveTo>
                  <a:pt x="2886993" y="3476560"/>
                </a:moveTo>
                <a:lnTo>
                  <a:pt x="0" y="3476560"/>
                </a:lnTo>
                <a:lnTo>
                  <a:pt x="0" y="0"/>
                </a:lnTo>
                <a:lnTo>
                  <a:pt x="2886993" y="0"/>
                </a:lnTo>
                <a:lnTo>
                  <a:pt x="2886993" y="347656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AutoShape 7" id="7"/>
          <p:cNvSpPr/>
          <p:nvPr/>
        </p:nvSpPr>
        <p:spPr>
          <a:xfrm flipV="true">
            <a:off x="756000" y="5346000"/>
            <a:ext cx="4705011" cy="19050"/>
          </a:xfrm>
          <a:prstGeom prst="line">
            <a:avLst/>
          </a:prstGeom>
          <a:ln cap="flat" w="38100">
            <a:solidFill>
              <a:srgbClr val="124B6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8" id="8"/>
          <p:cNvSpPr txBox="true"/>
          <p:nvPr/>
        </p:nvSpPr>
        <p:spPr>
          <a:xfrm rot="0">
            <a:off x="756000" y="3029153"/>
            <a:ext cx="5360503" cy="13423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213"/>
              </a:lnSpc>
            </a:pPr>
            <a:r>
              <a:rPr lang="en-US" sz="4965">
                <a:solidFill>
                  <a:srgbClr val="124B63"/>
                </a:solidFill>
                <a:latin typeface="League Spartan"/>
              </a:rPr>
              <a:t>5-YEAR BUSINESS PLAN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56000" y="4854328"/>
            <a:ext cx="4705011" cy="2649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05"/>
              </a:lnSpc>
            </a:pPr>
            <a:r>
              <a:rPr lang="en-US" sz="1910">
                <a:solidFill>
                  <a:srgbClr val="124B63"/>
                </a:solidFill>
                <a:latin typeface="Montserrat"/>
              </a:rPr>
              <a:t>IMPROVE YOUR STRATEGY MARKET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56000" y="775050"/>
            <a:ext cx="1686155" cy="200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1573"/>
              </a:lnSpc>
            </a:pPr>
            <a:r>
              <a:rPr lang="en-US" sz="1498">
                <a:solidFill>
                  <a:srgbClr val="124B63"/>
                </a:solidFill>
                <a:latin typeface="Montserrat Medium"/>
              </a:rPr>
              <a:t>Salford &amp; Co.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55923" y="5612700"/>
            <a:ext cx="4705011" cy="26499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005"/>
              </a:lnSpc>
            </a:pPr>
            <a:r>
              <a:rPr lang="en-US" sz="1910">
                <a:solidFill>
                  <a:srgbClr val="124B63"/>
                </a:solidFill>
                <a:latin typeface="Montserrat"/>
              </a:rPr>
              <a:t>Prepared by Matt Edison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4673007" y="9130633"/>
            <a:ext cx="2130993" cy="218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610"/>
              </a:lnSpc>
            </a:pPr>
            <a:r>
              <a:rPr lang="en-US" sz="1533">
                <a:solidFill>
                  <a:srgbClr val="124B63"/>
                </a:solidFill>
                <a:latin typeface="Montserrat"/>
              </a:rPr>
              <a:t>+123-456-7890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4169819" y="9424046"/>
            <a:ext cx="2634181" cy="218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610"/>
              </a:lnSpc>
            </a:pPr>
            <a:r>
              <a:rPr lang="en-US" sz="1533">
                <a:solidFill>
                  <a:srgbClr val="124B63"/>
                </a:solidFill>
                <a:latin typeface="Montserrat"/>
              </a:rPr>
              <a:t>www.calypsotree.com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169819" y="9718787"/>
            <a:ext cx="2634181" cy="21854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1610"/>
              </a:lnSpc>
            </a:pPr>
            <a:r>
              <a:rPr lang="en-US" sz="1533">
                <a:solidFill>
                  <a:srgbClr val="124B63"/>
                </a:solidFill>
                <a:latin typeface="Montserrat"/>
              </a:rPr>
              <a:t>123  Anywhere St., Any City</a:t>
            </a:r>
          </a:p>
        </p:txBody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-137518" y="0"/>
            <a:ext cx="7835036" cy="7835036"/>
          </a:xfrm>
          <a:custGeom>
            <a:avLst/>
            <a:gdLst/>
            <a:ahLst/>
            <a:cxnLst/>
            <a:rect r="r" b="b" t="t" l="l"/>
            <a:pathLst>
              <a:path h="7835036" w="7835036">
                <a:moveTo>
                  <a:pt x="0" y="0"/>
                </a:moveTo>
                <a:lnTo>
                  <a:pt x="7835036" y="0"/>
                </a:lnTo>
                <a:lnTo>
                  <a:pt x="7835036" y="7835036"/>
                </a:lnTo>
                <a:lnTo>
                  <a:pt x="0" y="78350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grpSp>
        <p:nvGrpSpPr>
          <p:cNvPr name="Group 3" id="3"/>
          <p:cNvGrpSpPr/>
          <p:nvPr/>
        </p:nvGrpSpPr>
        <p:grpSpPr>
          <a:xfrm rot="0">
            <a:off x="-1030645" y="6194712"/>
            <a:ext cx="7576196" cy="3280647"/>
            <a:chOff x="0" y="0"/>
            <a:chExt cx="812800" cy="351959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812800" cy="351959"/>
            </a:xfrm>
            <a:custGeom>
              <a:avLst/>
              <a:gdLst/>
              <a:ahLst/>
              <a:cxnLst/>
              <a:rect r="r" b="b" t="t" l="l"/>
              <a:pathLst>
                <a:path h="351959" w="812800">
                  <a:moveTo>
                    <a:pt x="812800" y="0"/>
                  </a:moveTo>
                  <a:lnTo>
                    <a:pt x="0" y="0"/>
                  </a:lnTo>
                  <a:lnTo>
                    <a:pt x="101600" y="175979"/>
                  </a:lnTo>
                  <a:lnTo>
                    <a:pt x="0" y="351959"/>
                  </a:lnTo>
                  <a:lnTo>
                    <a:pt x="812800" y="351959"/>
                  </a:lnTo>
                  <a:lnTo>
                    <a:pt x="711200" y="175979"/>
                  </a:lnTo>
                  <a:lnTo>
                    <a:pt x="812800" y="0"/>
                  </a:lnTo>
                  <a:close/>
                </a:path>
              </a:pathLst>
            </a:custGeom>
            <a:solidFill>
              <a:srgbClr val="A27568"/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88900" y="-28575"/>
              <a:ext cx="635000" cy="38053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</a:p>
          </p:txBody>
        </p:sp>
      </p:grpSp>
      <p:sp>
        <p:nvSpPr>
          <p:cNvPr name="AutoShape 6" id="6"/>
          <p:cNvSpPr/>
          <p:nvPr/>
        </p:nvSpPr>
        <p:spPr>
          <a:xfrm rot="0">
            <a:off x="553240" y="8589608"/>
            <a:ext cx="588491" cy="0"/>
          </a:xfrm>
          <a:prstGeom prst="line">
            <a:avLst/>
          </a:prstGeom>
          <a:ln cap="flat" w="19050">
            <a:solidFill>
              <a:srgbClr val="FFFFFF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7" id="7"/>
          <p:cNvSpPr txBox="true"/>
          <p:nvPr/>
        </p:nvSpPr>
        <p:spPr>
          <a:xfrm rot="0">
            <a:off x="553240" y="6353723"/>
            <a:ext cx="5992312" cy="11803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4568"/>
              </a:lnSpc>
            </a:pPr>
            <a:r>
              <a:rPr lang="en-US" sz="4615">
                <a:solidFill>
                  <a:srgbClr val="FFFFFF"/>
                </a:solidFill>
                <a:latin typeface="Montserrat Classic"/>
              </a:rPr>
              <a:t>5-YEAR </a:t>
            </a:r>
          </a:p>
          <a:p>
            <a:pPr>
              <a:lnSpc>
                <a:spcPts val="4568"/>
              </a:lnSpc>
            </a:pPr>
            <a:r>
              <a:rPr lang="en-US" sz="4615">
                <a:solidFill>
                  <a:srgbClr val="FFFFFF"/>
                </a:solidFill>
                <a:latin typeface="Montserrat Classic"/>
              </a:rPr>
              <a:t>BUSINESS PLAN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553240" y="8090538"/>
            <a:ext cx="4645159" cy="322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672"/>
              </a:lnSpc>
            </a:pPr>
            <a:r>
              <a:rPr lang="en-US" sz="1908">
                <a:solidFill>
                  <a:srgbClr val="FFFFFF"/>
                </a:solidFill>
                <a:latin typeface="Montserrat Medium"/>
              </a:rPr>
              <a:t>#1 How to make make a better world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553240" y="9012135"/>
            <a:ext cx="2204214" cy="322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672"/>
              </a:lnSpc>
            </a:pPr>
            <a:r>
              <a:rPr lang="en-US" sz="1908">
                <a:solidFill>
                  <a:srgbClr val="FFFFFF"/>
                </a:solidFill>
                <a:latin typeface="Montserrat Medium"/>
              </a:rPr>
              <a:t>Prepared by: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553240" y="9522985"/>
            <a:ext cx="2737096" cy="322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672"/>
              </a:lnSpc>
            </a:pPr>
            <a:r>
              <a:rPr lang="en-US" sz="1908">
                <a:solidFill>
                  <a:srgbClr val="A27568"/>
                </a:solidFill>
                <a:latin typeface="Montserrat Light"/>
              </a:rPr>
              <a:t>Matt Edison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53240" y="9897900"/>
            <a:ext cx="2737096" cy="32299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2672"/>
              </a:lnSpc>
            </a:pPr>
            <a:r>
              <a:rPr lang="en-US" sz="1908">
                <a:solidFill>
                  <a:srgbClr val="A27568"/>
                </a:solidFill>
                <a:latin typeface="Montserrat Light"/>
              </a:rPr>
              <a:t>123-456-7890</a:t>
            </a:r>
          </a:p>
        </p:txBody>
      </p:sp>
    </p:spTree>
  </p:cSld>
  <p:clrMapOvr>
    <a:masterClrMapping/>
  </p:clrMapOvr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ECF0E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0" y="4163366"/>
            <a:ext cx="5528499" cy="4787431"/>
            <a:chOff x="0" y="0"/>
            <a:chExt cx="4282440" cy="37084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4282440" cy="3708400"/>
            </a:xfrm>
            <a:custGeom>
              <a:avLst/>
              <a:gdLst/>
              <a:ahLst/>
              <a:cxnLst/>
              <a:rect r="r" b="b" t="t" l="l"/>
              <a:pathLst>
                <a:path h="3708400" w="428244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2"/>
              <a:stretch>
                <a:fillRect l="-14987" t="0" r="-14987" b="0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0" y="-1469381"/>
            <a:ext cx="1403449" cy="12494485"/>
            <a:chOff x="0" y="0"/>
            <a:chExt cx="502965" cy="4477741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0" y="0"/>
              <a:ext cx="502965" cy="4477741"/>
            </a:xfrm>
            <a:custGeom>
              <a:avLst/>
              <a:gdLst/>
              <a:ahLst/>
              <a:cxnLst/>
              <a:rect r="r" b="b" t="t" l="l"/>
              <a:pathLst>
                <a:path h="4477741" w="502965">
                  <a:moveTo>
                    <a:pt x="0" y="0"/>
                  </a:moveTo>
                  <a:lnTo>
                    <a:pt x="502965" y="0"/>
                  </a:lnTo>
                  <a:lnTo>
                    <a:pt x="502965" y="4477741"/>
                  </a:lnTo>
                  <a:lnTo>
                    <a:pt x="0" y="4477741"/>
                  </a:lnTo>
                  <a:close/>
                </a:path>
              </a:pathLst>
            </a:custGeom>
            <a:solidFill>
              <a:srgbClr val="142A40"/>
            </a:solidFill>
          </p:spPr>
        </p:sp>
        <p:sp>
          <p:nvSpPr>
            <p:cNvPr name="TextBox 6" id="6"/>
            <p:cNvSpPr txBox="true"/>
            <p:nvPr/>
          </p:nvSpPr>
          <p:spPr>
            <a:xfrm>
              <a:off x="0" y="-28575"/>
              <a:ext cx="502965" cy="450631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</a:p>
          </p:txBody>
        </p:sp>
      </p:grpSp>
      <p:sp>
        <p:nvSpPr>
          <p:cNvPr name="AutoShape 7" id="7"/>
          <p:cNvSpPr/>
          <p:nvPr/>
        </p:nvSpPr>
        <p:spPr>
          <a:xfrm>
            <a:off x="1881564" y="9079385"/>
            <a:ext cx="4922436" cy="0"/>
          </a:xfrm>
          <a:prstGeom prst="line">
            <a:avLst/>
          </a:prstGeom>
          <a:ln cap="flat" w="28575">
            <a:solidFill>
              <a:srgbClr val="4560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8" id="8"/>
          <p:cNvSpPr txBox="true"/>
          <p:nvPr/>
        </p:nvSpPr>
        <p:spPr>
          <a:xfrm rot="0">
            <a:off x="1578261" y="1098826"/>
            <a:ext cx="5449090" cy="135102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5382"/>
              </a:lnSpc>
            </a:pPr>
            <a:r>
              <a:rPr lang="en-US" sz="4600">
                <a:solidFill>
                  <a:srgbClr val="142A40"/>
                </a:solidFill>
                <a:latin typeface="Garet Bold"/>
              </a:rPr>
              <a:t>5-YEAR </a:t>
            </a:r>
          </a:p>
          <a:p>
            <a:pPr>
              <a:lnSpc>
                <a:spcPts val="5382"/>
              </a:lnSpc>
            </a:pPr>
            <a:r>
              <a:rPr lang="en-US" sz="4600">
                <a:solidFill>
                  <a:srgbClr val="142A40"/>
                </a:solidFill>
                <a:latin typeface="Garet Bold"/>
              </a:rPr>
              <a:t>BUSINESS PLAN</a:t>
            </a:r>
          </a:p>
        </p:txBody>
      </p:sp>
      <p:grpSp>
        <p:nvGrpSpPr>
          <p:cNvPr name="Group 9" id="9"/>
          <p:cNvGrpSpPr/>
          <p:nvPr/>
        </p:nvGrpSpPr>
        <p:grpSpPr>
          <a:xfrm rot="-4676322">
            <a:off x="5418878" y="-2624296"/>
            <a:ext cx="5601339" cy="6376122"/>
            <a:chOff x="0" y="0"/>
            <a:chExt cx="829752" cy="944524"/>
          </a:xfrm>
        </p:grpSpPr>
        <p:sp>
          <p:nvSpPr>
            <p:cNvPr name="Freeform 10" id="10"/>
            <p:cNvSpPr/>
            <p:nvPr/>
          </p:nvSpPr>
          <p:spPr>
            <a:xfrm flipH="false" flipV="false" rot="0">
              <a:off x="0" y="0"/>
              <a:ext cx="829752" cy="944524"/>
            </a:xfrm>
            <a:custGeom>
              <a:avLst/>
              <a:gdLst/>
              <a:ahLst/>
              <a:cxnLst/>
              <a:rect r="r" b="b" t="t" l="l"/>
              <a:pathLst>
                <a:path h="944524" w="829752">
                  <a:moveTo>
                    <a:pt x="414876" y="0"/>
                  </a:moveTo>
                  <a:lnTo>
                    <a:pt x="829752" y="472262"/>
                  </a:lnTo>
                  <a:lnTo>
                    <a:pt x="414876" y="944524"/>
                  </a:lnTo>
                  <a:lnTo>
                    <a:pt x="0" y="472262"/>
                  </a:lnTo>
                  <a:lnTo>
                    <a:pt x="414876" y="0"/>
                  </a:lnTo>
                  <a:close/>
                </a:path>
              </a:pathLst>
            </a:custGeom>
            <a:solidFill>
              <a:srgbClr val="142A40"/>
            </a:solidFill>
          </p:spPr>
        </p:sp>
        <p:sp>
          <p:nvSpPr>
            <p:cNvPr name="TextBox 11" id="11"/>
            <p:cNvSpPr txBox="true"/>
            <p:nvPr/>
          </p:nvSpPr>
          <p:spPr>
            <a:xfrm>
              <a:off x="142614" y="133765"/>
              <a:ext cx="544525" cy="648419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sp>
        <p:nvSpPr>
          <p:cNvPr name="TextBox 12" id="12"/>
          <p:cNvSpPr txBox="true"/>
          <p:nvPr/>
        </p:nvSpPr>
        <p:spPr>
          <a:xfrm rot="0">
            <a:off x="1578261" y="2778274"/>
            <a:ext cx="4067889" cy="3727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>
              <a:lnSpc>
                <a:spcPts val="3079"/>
              </a:lnSpc>
            </a:pPr>
            <a:r>
              <a:rPr lang="en-US" sz="2199">
                <a:solidFill>
                  <a:srgbClr val="142A40"/>
                </a:solidFill>
                <a:latin typeface="Garet"/>
              </a:rPr>
              <a:t>Matt Edison</a:t>
            </a:r>
          </a:p>
        </p:txBody>
      </p:sp>
      <p:grpSp>
        <p:nvGrpSpPr>
          <p:cNvPr name="Group 13" id="13"/>
          <p:cNvGrpSpPr/>
          <p:nvPr/>
        </p:nvGrpSpPr>
        <p:grpSpPr>
          <a:xfrm rot="0">
            <a:off x="4576287" y="3107472"/>
            <a:ext cx="3746677" cy="3244453"/>
            <a:chOff x="0" y="0"/>
            <a:chExt cx="4282440" cy="3708400"/>
          </a:xfrm>
        </p:grpSpPr>
        <p:sp>
          <p:nvSpPr>
            <p:cNvPr name="Freeform 14" id="14"/>
            <p:cNvSpPr/>
            <p:nvPr/>
          </p:nvSpPr>
          <p:spPr>
            <a:xfrm flipH="false" flipV="false" rot="0">
              <a:off x="0" y="0"/>
              <a:ext cx="4282440" cy="3708400"/>
            </a:xfrm>
            <a:custGeom>
              <a:avLst/>
              <a:gdLst/>
              <a:ahLst/>
              <a:cxnLst/>
              <a:rect r="r" b="b" t="t" l="l"/>
              <a:pathLst>
                <a:path h="3708400" w="428244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3"/>
              <a:stretch>
                <a:fillRect l="-14946" t="0" r="-14946" b="0"/>
              </a:stretch>
            </a:blipFill>
          </p:spPr>
        </p:sp>
      </p:grpSp>
      <p:grpSp>
        <p:nvGrpSpPr>
          <p:cNvPr name="Group 15" id="15"/>
          <p:cNvGrpSpPr/>
          <p:nvPr/>
        </p:nvGrpSpPr>
        <p:grpSpPr>
          <a:xfrm rot="0">
            <a:off x="5195086" y="6557082"/>
            <a:ext cx="2068693" cy="1791395"/>
            <a:chOff x="0" y="0"/>
            <a:chExt cx="4282440" cy="3708400"/>
          </a:xfrm>
        </p:grpSpPr>
        <p:sp>
          <p:nvSpPr>
            <p:cNvPr name="Freeform 16" id="16"/>
            <p:cNvSpPr/>
            <p:nvPr/>
          </p:nvSpPr>
          <p:spPr>
            <a:xfrm flipH="false" flipV="false" rot="0">
              <a:off x="0" y="0"/>
              <a:ext cx="4282440" cy="3708400"/>
            </a:xfrm>
            <a:custGeom>
              <a:avLst/>
              <a:gdLst/>
              <a:ahLst/>
              <a:cxnLst/>
              <a:rect r="r" b="b" t="t" l="l"/>
              <a:pathLst>
                <a:path h="3708400" w="4282440">
                  <a:moveTo>
                    <a:pt x="3211830" y="0"/>
                  </a:moveTo>
                  <a:lnTo>
                    <a:pt x="1070610" y="0"/>
                  </a:lnTo>
                  <a:lnTo>
                    <a:pt x="0" y="1854200"/>
                  </a:lnTo>
                  <a:lnTo>
                    <a:pt x="1070610" y="3708400"/>
                  </a:lnTo>
                  <a:lnTo>
                    <a:pt x="3211830" y="3708400"/>
                  </a:lnTo>
                  <a:lnTo>
                    <a:pt x="4282440" y="1854200"/>
                  </a:lnTo>
                  <a:close/>
                </a:path>
              </a:pathLst>
            </a:custGeom>
            <a:blipFill>
              <a:blip r:embed="rId4"/>
              <a:stretch>
                <a:fillRect l="0" t="0" r="-29852" b="0"/>
              </a:stretch>
            </a:blipFill>
          </p:spPr>
        </p:sp>
      </p:grpSp>
      <p:grpSp>
        <p:nvGrpSpPr>
          <p:cNvPr name="Group 17" id="17"/>
          <p:cNvGrpSpPr/>
          <p:nvPr/>
        </p:nvGrpSpPr>
        <p:grpSpPr>
          <a:xfrm rot="-4676322">
            <a:off x="5961887" y="-1977796"/>
            <a:ext cx="4059656" cy="4852073"/>
            <a:chOff x="0" y="0"/>
            <a:chExt cx="882511" cy="1054771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882511" cy="1054771"/>
            </a:xfrm>
            <a:custGeom>
              <a:avLst/>
              <a:gdLst/>
              <a:ahLst/>
              <a:cxnLst/>
              <a:rect r="r" b="b" t="t" l="l"/>
              <a:pathLst>
                <a:path h="1054771" w="882511">
                  <a:moveTo>
                    <a:pt x="441255" y="0"/>
                  </a:moveTo>
                  <a:lnTo>
                    <a:pt x="882511" y="527385"/>
                  </a:lnTo>
                  <a:lnTo>
                    <a:pt x="441255" y="1054771"/>
                  </a:lnTo>
                  <a:lnTo>
                    <a:pt x="0" y="527385"/>
                  </a:lnTo>
                  <a:lnTo>
                    <a:pt x="441255" y="0"/>
                  </a:lnTo>
                  <a:close/>
                </a:path>
              </a:pathLst>
            </a:custGeom>
            <a:solidFill>
              <a:srgbClr val="456073"/>
            </a:solidFill>
          </p:spPr>
        </p:sp>
        <p:sp>
          <p:nvSpPr>
            <p:cNvPr name="TextBox 19" id="19"/>
            <p:cNvSpPr txBox="true"/>
            <p:nvPr/>
          </p:nvSpPr>
          <p:spPr>
            <a:xfrm>
              <a:off x="151682" y="152714"/>
              <a:ext cx="579148" cy="720768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1960"/>
                </a:lnSpc>
              </a:pPr>
            </a:p>
          </p:txBody>
        </p:sp>
      </p:grpSp>
      <p:sp>
        <p:nvSpPr>
          <p:cNvPr name="AutoShape 20" id="20"/>
          <p:cNvSpPr/>
          <p:nvPr/>
        </p:nvSpPr>
        <p:spPr>
          <a:xfrm>
            <a:off x="1578281" y="3289032"/>
            <a:ext cx="3378528" cy="4763"/>
          </a:xfrm>
          <a:prstGeom prst="line">
            <a:avLst/>
          </a:prstGeom>
          <a:ln cap="flat" w="28575">
            <a:solidFill>
              <a:srgbClr val="456073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TextBox 21" id="21"/>
          <p:cNvSpPr txBox="true"/>
          <p:nvPr/>
        </p:nvSpPr>
        <p:spPr>
          <a:xfrm rot="0">
            <a:off x="4602261" y="8578151"/>
            <a:ext cx="2201739" cy="3726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3079"/>
              </a:lnSpc>
            </a:pPr>
            <a:r>
              <a:rPr lang="en-US" sz="2199">
                <a:solidFill>
                  <a:srgbClr val="142A40"/>
                </a:solidFill>
                <a:latin typeface="Garet Bold"/>
              </a:rPr>
              <a:t>May 02,2023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2843904" y="9201503"/>
            <a:ext cx="3960096" cy="6342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580"/>
              </a:lnSpc>
            </a:pPr>
            <a:r>
              <a:rPr lang="en-US" sz="2000">
                <a:solidFill>
                  <a:srgbClr val="142A40"/>
                </a:solidFill>
                <a:latin typeface="Garet"/>
              </a:rPr>
              <a:t>+123-456-7890</a:t>
            </a:r>
          </a:p>
          <a:p>
            <a:pPr algn="r">
              <a:lnSpc>
                <a:spcPts val="2580"/>
              </a:lnSpc>
            </a:pPr>
            <a:r>
              <a:rPr lang="en-US" sz="2000">
                <a:solidFill>
                  <a:srgbClr val="142A40"/>
                </a:solidFill>
                <a:latin typeface="Garet"/>
              </a:rPr>
              <a:t>123 Anywhere st., Any City</a:t>
            </a:r>
          </a:p>
        </p:txBody>
      </p:sp>
      <p:sp>
        <p:nvSpPr>
          <p:cNvPr name="TextBox 23" id="23"/>
          <p:cNvSpPr txBox="true"/>
          <p:nvPr/>
        </p:nvSpPr>
        <p:spPr>
          <a:xfrm rot="-5400000">
            <a:off x="-2090176" y="4793367"/>
            <a:ext cx="5988898" cy="37274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spc="516">
                <a:solidFill>
                  <a:srgbClr val="ECF0EF"/>
                </a:solidFill>
                <a:latin typeface="Garet"/>
              </a:rPr>
              <a:t>www.calypsotree.com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true" flipV="false" rot="5400000">
            <a:off x="-1571625" y="1571625"/>
            <a:ext cx="10696575" cy="7553325"/>
          </a:xfrm>
          <a:custGeom>
            <a:avLst/>
            <a:gdLst/>
            <a:ahLst/>
            <a:cxnLst/>
            <a:rect r="r" b="b" t="t" l="l"/>
            <a:pathLst>
              <a:path h="7553325" w="10696575">
                <a:moveTo>
                  <a:pt x="10696575" y="7553325"/>
                </a:moveTo>
                <a:lnTo>
                  <a:pt x="10696575" y="0"/>
                </a:lnTo>
                <a:lnTo>
                  <a:pt x="0" y="0"/>
                </a:lnTo>
                <a:lnTo>
                  <a:pt x="0" y="7553325"/>
                </a:lnTo>
                <a:lnTo>
                  <a:pt x="10696575" y="7553325"/>
                </a:lnTo>
                <a:close/>
              </a:path>
            </a:pathLst>
          </a:custGeom>
          <a:blipFill>
            <a:blip r:embed="rId2"/>
            <a:stretch>
              <a:fillRect l="-40252" t="-13087" r="0" b="-88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756000" y="7704180"/>
            <a:ext cx="3024000" cy="30240"/>
          </a:xfrm>
          <a:custGeom>
            <a:avLst/>
            <a:gdLst/>
            <a:ahLst/>
            <a:cxnLst/>
            <a:rect r="r" b="b" t="t" l="l"/>
            <a:pathLst>
              <a:path h="30240" w="3024000">
                <a:moveTo>
                  <a:pt x="0" y="0"/>
                </a:moveTo>
                <a:lnTo>
                  <a:pt x="3024000" y="0"/>
                </a:lnTo>
                <a:lnTo>
                  <a:pt x="3024000" y="30240"/>
                </a:lnTo>
                <a:lnTo>
                  <a:pt x="0" y="3024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756000" y="3639168"/>
            <a:ext cx="5283579" cy="282502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7293"/>
              </a:lnSpc>
            </a:pPr>
            <a:r>
              <a:rPr lang="en-US" sz="7677" spc="-383">
                <a:solidFill>
                  <a:srgbClr val="6A0C0C"/>
                </a:solidFill>
                <a:latin typeface="League Spartan"/>
              </a:rPr>
              <a:t>5-YEAR BUSINESS PLAN</a:t>
            </a:r>
          </a:p>
        </p:txBody>
      </p:sp>
      <p:sp>
        <p:nvSpPr>
          <p:cNvPr name="TextBox 5" id="5"/>
          <p:cNvSpPr txBox="true"/>
          <p:nvPr/>
        </p:nvSpPr>
        <p:spPr>
          <a:xfrm rot="0">
            <a:off x="756000" y="6231515"/>
            <a:ext cx="4229400" cy="54961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210"/>
              </a:lnSpc>
            </a:pPr>
            <a:r>
              <a:rPr lang="en-US" sz="1700" spc="85">
                <a:solidFill>
                  <a:srgbClr val="6A0C0C"/>
                </a:solidFill>
                <a:latin typeface="Montserrat"/>
              </a:rPr>
              <a:t>BUSINESS MARKETING STRATEGIES</a:t>
            </a:r>
          </a:p>
        </p:txBody>
      </p:sp>
      <p:sp>
        <p:nvSpPr>
          <p:cNvPr name="TextBox 6" id="6"/>
          <p:cNvSpPr txBox="true"/>
          <p:nvPr/>
        </p:nvSpPr>
        <p:spPr>
          <a:xfrm rot="0">
            <a:off x="4374600" y="482464"/>
            <a:ext cx="2429400" cy="27353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r">
              <a:lnSpc>
                <a:spcPts val="2210"/>
              </a:lnSpc>
            </a:pPr>
            <a:r>
              <a:rPr lang="en-US" sz="1700" spc="85">
                <a:solidFill>
                  <a:srgbClr val="870304"/>
                </a:solidFill>
                <a:latin typeface="Montserrat"/>
              </a:rPr>
              <a:t>Salford &amp; Co.</a:t>
            </a:r>
          </a:p>
        </p:txBody>
      </p:sp>
      <p:sp>
        <p:nvSpPr>
          <p:cNvPr name="TextBox 7" id="7"/>
          <p:cNvSpPr txBox="true"/>
          <p:nvPr/>
        </p:nvSpPr>
        <p:spPr>
          <a:xfrm rot="-69942">
            <a:off x="770814" y="8943149"/>
            <a:ext cx="2760951" cy="280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367031" indent="-183515" lvl="1">
              <a:lnSpc>
                <a:spcPts val="2380"/>
              </a:lnSpc>
              <a:buFont typeface="Arial"/>
              <a:buChar char="•"/>
            </a:pPr>
            <a:r>
              <a:rPr lang="en-US" sz="1700">
                <a:solidFill>
                  <a:srgbClr val="870304"/>
                </a:solidFill>
                <a:latin typeface="Montserrat"/>
              </a:rPr>
              <a:t>@calypsotree.com</a:t>
            </a:r>
          </a:p>
        </p:txBody>
      </p:sp>
      <p:sp>
        <p:nvSpPr>
          <p:cNvPr name="TextBox 8" id="8"/>
          <p:cNvSpPr txBox="true"/>
          <p:nvPr/>
        </p:nvSpPr>
        <p:spPr>
          <a:xfrm rot="-69942">
            <a:off x="758083" y="8437848"/>
            <a:ext cx="2239026" cy="2806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367031" indent="-183515" lvl="1">
              <a:lnSpc>
                <a:spcPts val="2380"/>
              </a:lnSpc>
              <a:buFont typeface="Arial"/>
              <a:buChar char="•"/>
            </a:pPr>
            <a:r>
              <a:rPr lang="en-US" sz="1700">
                <a:solidFill>
                  <a:srgbClr val="870304"/>
                </a:solidFill>
                <a:latin typeface="Montserrat"/>
              </a:rPr>
              <a:t>123-456-7890</a:t>
            </a:r>
          </a:p>
        </p:txBody>
      </p:sp>
      <p:sp>
        <p:nvSpPr>
          <p:cNvPr name="TextBox 9" id="9"/>
          <p:cNvSpPr txBox="true"/>
          <p:nvPr/>
        </p:nvSpPr>
        <p:spPr>
          <a:xfrm rot="-69942">
            <a:off x="764324" y="8666563"/>
            <a:ext cx="3705214" cy="28063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marL="367031" indent="-183515" lvl="1">
              <a:lnSpc>
                <a:spcPts val="2380"/>
              </a:lnSpc>
              <a:buFont typeface="Arial"/>
              <a:buChar char="•"/>
            </a:pPr>
            <a:r>
              <a:rPr lang="en-US" sz="1700">
                <a:solidFill>
                  <a:srgbClr val="870304"/>
                </a:solidFill>
                <a:latin typeface="Montserrat"/>
              </a:rPr>
              <a:t>123 Anywhere st., Any City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DAGCpWjoSFE</dc:identifier>
  <dcterms:modified xsi:type="dcterms:W3CDTF">2011-08-01T06:04:30Z</dcterms:modified>
  <cp:revision>1</cp:revision>
  <dc:title>White and Green Modern Business Plan Cover Page</dc:title>
</cp:coreProperties>
</file>